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5" r:id="rId6"/>
    <p:sldId id="260" r:id="rId7"/>
    <p:sldId id="267" r:id="rId8"/>
    <p:sldId id="268" r:id="rId9"/>
    <p:sldId id="271" r:id="rId10"/>
    <p:sldId id="261" r:id="rId11"/>
    <p:sldId id="269" r:id="rId1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65D18-DDAA-4E73-A332-CFE0C9ED4DAC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CBFD7-03F7-47E7-9722-1857B15BB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B8D022-DD4B-466E-876F-464B7123FE1C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158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3820-C219-4B11-A0E4-43780DCC1E52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6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F0BB-AED7-4E1A-91E5-2E17E0F00B69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06A4-C047-4BE8-B9C2-7B29C6480A76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0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58DD05-CEFC-438D-9C3E-11735496BE7F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1784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E1BB-BFFE-4374-9622-2F77798D51F2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091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B695-E104-4EB3-A33D-AA8642800E8C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05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18C3-0B78-4899-BB9F-2B9B14254CE0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D29A-9E56-4319-B1C1-14238611EA63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5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2A6BA0B-1D6C-4011-898D-1F1ADA9CC2A5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59825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25FB8B5-F688-4AA6-AA95-54E480749706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01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4BC97-9F9F-43BC-A0C0-F855E9510975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F6B5F8-33B5-4CCC-9828-2B52E02D7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182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QuaLex Manufacturing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Simple Solutions to Complex Problems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FA83-397B-434D-A290-933EBC151DFE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49AD5-35A6-4CE3-9C93-824763E4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375679"/>
            <a:ext cx="3173349" cy="345796"/>
          </a:xfrm>
        </p:spPr>
        <p:txBody>
          <a:bodyPr/>
          <a:lstStyle/>
          <a:p>
            <a:r>
              <a:rPr lang="en-US" dirty="0"/>
              <a:t>QuaLex Manufacturing 261 </a:t>
            </a:r>
            <a:r>
              <a:rPr lang="en-US" dirty="0" err="1"/>
              <a:t>Triport</a:t>
            </a:r>
            <a:r>
              <a:rPr lang="en-US" dirty="0"/>
              <a:t> Road Georgetown Ky 1-502-863-6348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3860"/>
            <a:ext cx="6477000" cy="95806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QuaLex Product Continued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8697" y="472382"/>
            <a:ext cx="3306324" cy="860602"/>
          </a:xfrm>
        </p:spPr>
        <p:txBody>
          <a:bodyPr>
            <a:noAutofit/>
          </a:bodyPr>
          <a:lstStyle/>
          <a:p>
            <a:r>
              <a:rPr lang="en-US" sz="1600" dirty="0"/>
              <a:t>Telecom Enclosures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8431-67B7-4B3C-8219-3E5066CC7197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67238-7A3B-4A4D-947E-9A558F88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75679"/>
            <a:ext cx="3219450" cy="345796"/>
          </a:xfrm>
        </p:spPr>
        <p:txBody>
          <a:bodyPr/>
          <a:lstStyle/>
          <a:p>
            <a:r>
              <a:rPr lang="en-US" dirty="0"/>
              <a:t>QuaLex Manufacturing 261 </a:t>
            </a:r>
            <a:r>
              <a:rPr lang="en-US" dirty="0" err="1"/>
              <a:t>Triport</a:t>
            </a:r>
            <a:r>
              <a:rPr lang="en-US" dirty="0"/>
              <a:t> Road Georgetown Ky 1-502-863-6348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C8A74B-2C6B-4F4C-AA4B-1A947693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01861"/>
            <a:ext cx="4919285" cy="33618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EE7DF3-C03B-4878-90A1-966779827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9" y="830142"/>
            <a:ext cx="2448891" cy="42988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B57BD1-D467-495F-B257-9858D3216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80" y="4463703"/>
            <a:ext cx="3395870" cy="1732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5943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QuaLex Product Continued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8758" y="914400"/>
            <a:ext cx="6757442" cy="5623560"/>
          </a:xfrm>
        </p:spPr>
        <p:txBody>
          <a:bodyPr/>
          <a:lstStyle/>
          <a:p>
            <a:r>
              <a:rPr lang="en-US" sz="2000" dirty="0"/>
              <a:t>Base Fabrications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1800" dirty="0"/>
              <a:t>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86B3-874B-4AD3-ADCE-820F837ABD33}" type="datetime1">
              <a:rPr lang="en-US" smtClean="0"/>
              <a:t>2/7/2018</a:t>
            </a:fld>
            <a:endParaRPr lang="en-US" dirty="0"/>
          </a:p>
        </p:txBody>
      </p:sp>
      <p:pic>
        <p:nvPicPr>
          <p:cNvPr id="7" name="Picture 1032" descr="\\qube\general\Pictures\Dave_show\DENYO_B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38758" y="1410831"/>
            <a:ext cx="3826997" cy="2285999"/>
          </a:xfrm>
          <a:prstGeom prst="rect">
            <a:avLst/>
          </a:prstGeom>
        </p:spPr>
      </p:pic>
      <p:pic>
        <p:nvPicPr>
          <p:cNvPr id="8" name="Picture 1030" descr="H:\Pictures\Dave_show\150USJ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402" y="1082373"/>
            <a:ext cx="3592284" cy="279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A89F72-CFA0-436D-8FA6-BFA73E6E0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8358" y="2694621"/>
            <a:ext cx="2589064" cy="4799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64169-8CD1-4971-848B-39ABB894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2808" y="6375679"/>
            <a:ext cx="3252242" cy="345796"/>
          </a:xfrm>
        </p:spPr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6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6071642" cy="836815"/>
          </a:xfrm>
        </p:spPr>
        <p:txBody>
          <a:bodyPr/>
          <a:lstStyle/>
          <a:p>
            <a:pPr algn="ctr"/>
            <a:r>
              <a:rPr lang="en-US" dirty="0"/>
              <a:t>QuaLex…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429500" cy="450799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QuaLex Manufacturing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www.qualexmanufacturing.com</a:t>
            </a:r>
          </a:p>
          <a:p>
            <a:pPr lvl="1">
              <a:buNone/>
            </a:pPr>
            <a:r>
              <a:rPr lang="en-US" sz="2000" dirty="0"/>
              <a:t>Georgetown Ky – 90,000 SQFT Sheet Metal MFG </a:t>
            </a:r>
          </a:p>
          <a:p>
            <a:pPr lvl="1">
              <a:buNone/>
            </a:pPr>
            <a:r>
              <a:rPr lang="en-US" sz="2000" dirty="0"/>
              <a:t>Lexington KY – 30,000 SQFT Sheet Metal MFG</a:t>
            </a:r>
          </a:p>
          <a:p>
            <a:pPr lvl="1">
              <a:buNone/>
            </a:pPr>
            <a:r>
              <a:rPr lang="en-US" sz="2000" dirty="0"/>
              <a:t>Chambersburg PA – 35,000 SQFT Sheet Metal MFG</a:t>
            </a:r>
          </a:p>
          <a:p>
            <a:r>
              <a:rPr lang="en-US" sz="2000" dirty="0"/>
              <a:t>QuaLex Machining  </a:t>
            </a: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</a:rPr>
              <a:t>www.qualexmachining.com</a:t>
            </a:r>
          </a:p>
          <a:p>
            <a:pPr lvl="1">
              <a:buNone/>
            </a:pPr>
            <a:r>
              <a:rPr lang="en-US" sz="2000" dirty="0"/>
              <a:t>Richmond KY – 100,000 SQFT Machining, Heavy Fab MFG</a:t>
            </a:r>
          </a:p>
          <a:p>
            <a:r>
              <a:rPr lang="en-US" sz="2000" dirty="0"/>
              <a:t>Moore Communications </a:t>
            </a: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</a:rPr>
              <a:t>www.moorecp.com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US" sz="2000" dirty="0"/>
              <a:t>Georgetown Ky – 20,000 SQFT Enclosure MFG</a:t>
            </a:r>
          </a:p>
          <a:p>
            <a:r>
              <a:rPr lang="en-US" sz="2000" dirty="0"/>
              <a:t>Advantech Bakery Technology </a:t>
            </a: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</a:rPr>
              <a:t>www.advantechbake.com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US" sz="2000" dirty="0"/>
              <a:t>Richmond Ky – 25,000 SQFT Industrial Baking Design, Fab and Install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/>
              <a:t>450+ Employees 4 locations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66D-ED27-48EB-A457-B221A991550D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962A-9BE5-4415-9523-A01EFA9F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75679"/>
            <a:ext cx="3219450" cy="345796"/>
          </a:xfrm>
        </p:spPr>
        <p:txBody>
          <a:bodyPr/>
          <a:lstStyle/>
          <a:p>
            <a:r>
              <a:rPr lang="en-US" dirty="0"/>
              <a:t>QuaLex Manufacturing 261 </a:t>
            </a:r>
            <a:r>
              <a:rPr lang="en-US" dirty="0" err="1"/>
              <a:t>Triport</a:t>
            </a:r>
            <a:r>
              <a:rPr lang="en-US" dirty="0"/>
              <a:t> Road Georgetown Ky 1-502-863-6348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14161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QuaLex 2015/2016/2017 Capital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24000"/>
            <a:ext cx="7633742" cy="4355593"/>
          </a:xfrm>
        </p:spPr>
        <p:txBody>
          <a:bodyPr>
            <a:normAutofit/>
          </a:bodyPr>
          <a:lstStyle/>
          <a:p>
            <a:r>
              <a:rPr lang="en-US" sz="2000" dirty="0"/>
              <a:t>14 FT Brake Press for additional redundancy on capabilities</a:t>
            </a:r>
          </a:p>
          <a:p>
            <a:r>
              <a:rPr lang="en-US" sz="2000" dirty="0"/>
              <a:t>6000 WATT Fiber laser July of 2015</a:t>
            </a:r>
          </a:p>
          <a:p>
            <a:r>
              <a:rPr lang="en-US" sz="2000" dirty="0"/>
              <a:t>6000 WATT Fiber laser Dec of 2017</a:t>
            </a:r>
          </a:p>
          <a:p>
            <a:r>
              <a:rPr lang="en-US" sz="2000" dirty="0"/>
              <a:t>Paint and Sand Blast Booth for Richmond Location Nov 2015</a:t>
            </a:r>
          </a:p>
          <a:p>
            <a:r>
              <a:rPr lang="en-US" sz="2000" dirty="0"/>
              <a:t>Powder Paint Booth for Chambersburg PA Location Dec 2017</a:t>
            </a:r>
          </a:p>
          <a:p>
            <a:r>
              <a:rPr lang="en-US" sz="2000" dirty="0"/>
              <a:t>14 FT Trumpf Brake July 2017</a:t>
            </a:r>
          </a:p>
          <a:p>
            <a:r>
              <a:rPr lang="en-US" sz="2000" dirty="0"/>
              <a:t>6 FT Trumpf Brake July 2017</a:t>
            </a:r>
          </a:p>
          <a:p>
            <a:r>
              <a:rPr lang="en-US" sz="2000" dirty="0"/>
              <a:t>6 FT Trumpf Brake Jan 2018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	$3.4 mil total capital investment 2015/2016/2017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90B5-B479-4BA8-9090-2C872AE61FDC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1E9F-A193-489A-BB3E-1F596295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75679"/>
            <a:ext cx="3219450" cy="345796"/>
          </a:xfrm>
        </p:spPr>
        <p:txBody>
          <a:bodyPr/>
          <a:lstStyle/>
          <a:p>
            <a:r>
              <a:rPr lang="en-US" dirty="0"/>
              <a:t>QuaLex Manufacturing 261 </a:t>
            </a:r>
            <a:r>
              <a:rPr lang="en-US" dirty="0" err="1"/>
              <a:t>Triport</a:t>
            </a:r>
            <a:r>
              <a:rPr lang="en-US" dirty="0"/>
              <a:t> Road Georgetown Ky 1-502-863-6348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3859"/>
            <a:ext cx="5562600" cy="4757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Equipment Listing Sheet metal</a:t>
            </a:r>
            <a:br>
              <a:rPr lang="en-US" sz="2800" dirty="0"/>
            </a:br>
            <a:br>
              <a:rPr lang="en-US" sz="27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609600"/>
            <a:ext cx="7824242" cy="576607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1500" b="1" dirty="0">
                <a:cs typeface="Times New Roman" charset="0"/>
              </a:rPr>
              <a:t>Capabilities</a:t>
            </a:r>
            <a:endParaRPr lang="en-US" sz="1500" dirty="0">
              <a:cs typeface="Times New Roman" charset="0"/>
            </a:endParaRPr>
          </a:p>
          <a:p>
            <a:pPr algn="just"/>
            <a:r>
              <a:rPr lang="en-US" sz="1500" b="1" dirty="0">
                <a:cs typeface="Times New Roman" charset="0"/>
              </a:rPr>
              <a:t>Sheet Metal Capabilities</a:t>
            </a:r>
            <a:endParaRPr lang="en-US" sz="1500" dirty="0">
              <a:cs typeface="Times New Roman" charset="0"/>
            </a:endParaRPr>
          </a:p>
          <a:p>
            <a:pPr lvl="1" algn="just"/>
            <a:r>
              <a:rPr lang="en-US" sz="1500" dirty="0">
                <a:latin typeface="Symbol" pitchFamily="18" charset="2"/>
                <a:cs typeface="Times New Roman" charset="0"/>
              </a:rPr>
              <a:t>·</a:t>
            </a:r>
            <a:r>
              <a:rPr lang="en-US" sz="1500" dirty="0">
                <a:latin typeface="Times New Roman" charset="0"/>
                <a:cs typeface="Times New Roman" charset="0"/>
              </a:rPr>
              <a:t>          </a:t>
            </a:r>
            <a:r>
              <a:rPr lang="en-US" sz="1500" dirty="0">
                <a:cs typeface="Times New Roman" charset="0"/>
              </a:rPr>
              <a:t>Maximum sheet size 5’ x 12’ sheets up to 2” thick</a:t>
            </a:r>
          </a:p>
          <a:p>
            <a:pPr lvl="1" algn="just"/>
            <a:r>
              <a:rPr lang="en-US" sz="1500" dirty="0">
                <a:latin typeface="Symbol" pitchFamily="18" charset="2"/>
                <a:cs typeface="Times New Roman" charset="0"/>
              </a:rPr>
              <a:t>·</a:t>
            </a:r>
            <a:r>
              <a:rPr lang="en-US" sz="1500" dirty="0">
                <a:latin typeface="Times New Roman" charset="0"/>
                <a:cs typeface="Times New Roman" charset="0"/>
              </a:rPr>
              <a:t>          </a:t>
            </a:r>
            <a:r>
              <a:rPr lang="en-US" sz="1500" dirty="0">
                <a:cs typeface="Times New Roman" charset="0"/>
              </a:rPr>
              <a:t>Maximum bend length 14’	</a:t>
            </a:r>
          </a:p>
          <a:p>
            <a:pPr lvl="1" algn="just"/>
            <a:r>
              <a:rPr lang="en-US" sz="1500" dirty="0">
                <a:latin typeface="Symbol" pitchFamily="18" charset="2"/>
                <a:cs typeface="Times New Roman" charset="0"/>
              </a:rPr>
              <a:t>·</a:t>
            </a:r>
            <a:r>
              <a:rPr lang="en-US" sz="1500" dirty="0">
                <a:latin typeface="Times New Roman" charset="0"/>
                <a:cs typeface="Times New Roman" charset="0"/>
              </a:rPr>
              <a:t>          </a:t>
            </a:r>
            <a:r>
              <a:rPr lang="en-US" sz="1500" dirty="0">
                <a:cs typeface="Times New Roman" charset="0"/>
              </a:rPr>
              <a:t>Capable of welding hot roll, cold roll, galvanized, stainless and aluminum</a:t>
            </a:r>
          </a:p>
          <a:p>
            <a:pPr algn="just"/>
            <a:r>
              <a:rPr lang="en-US" sz="1500" b="1" dirty="0">
                <a:cs typeface="Times New Roman" charset="0"/>
              </a:rPr>
              <a:t>Major Equipment</a:t>
            </a:r>
            <a:r>
              <a:rPr lang="en-US" sz="1500" dirty="0">
                <a:cs typeface="Times New Roman" charset="0"/>
              </a:rPr>
              <a:t> 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 </a:t>
            </a:r>
            <a:r>
              <a:rPr lang="en-US" sz="1500" dirty="0">
                <a:cs typeface="Times New Roman" charset="0"/>
              </a:rPr>
              <a:t>(1) CNC EMK3610 Turret Punch Press / Amada</a:t>
            </a:r>
          </a:p>
          <a:p>
            <a:pPr lvl="1" algn="just"/>
            <a:r>
              <a:rPr lang="en-US" sz="1500" dirty="0">
                <a:cs typeface="Times New Roman" charset="0"/>
              </a:rPr>
              <a:t>(5) CNC </a:t>
            </a:r>
            <a:r>
              <a:rPr lang="en-US" sz="1500" dirty="0" err="1">
                <a:cs typeface="Times New Roman" charset="0"/>
              </a:rPr>
              <a:t>Vipros</a:t>
            </a:r>
            <a:r>
              <a:rPr lang="en-US" sz="1500" dirty="0">
                <a:cs typeface="Times New Roman" charset="0"/>
              </a:rPr>
              <a:t> 367 Turret Punch Press / Amada</a:t>
            </a:r>
          </a:p>
          <a:p>
            <a:pPr lvl="1" algn="just"/>
            <a:r>
              <a:rPr lang="en-US" sz="1500" dirty="0">
                <a:cs typeface="Times New Roman" charset="0"/>
              </a:rPr>
              <a:t>(3) CNC </a:t>
            </a:r>
            <a:r>
              <a:rPr lang="en-US" sz="1500" dirty="0" err="1">
                <a:cs typeface="Times New Roman" charset="0"/>
              </a:rPr>
              <a:t>Vipros</a:t>
            </a:r>
            <a:r>
              <a:rPr lang="en-US" sz="1500" dirty="0">
                <a:cs typeface="Times New Roman" charset="0"/>
              </a:rPr>
              <a:t> 357 Turret punch Press / Amada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 </a:t>
            </a:r>
            <a:r>
              <a:rPr lang="en-US" sz="1500" dirty="0">
                <a:cs typeface="Times New Roman" charset="0"/>
              </a:rPr>
              <a:t>(1) CNC </a:t>
            </a:r>
            <a:r>
              <a:rPr lang="en-US" sz="1500" dirty="0" err="1">
                <a:cs typeface="Times New Roman" charset="0"/>
              </a:rPr>
              <a:t>Pega</a:t>
            </a:r>
            <a:r>
              <a:rPr lang="en-US" sz="1500" dirty="0">
                <a:cs typeface="Times New Roman" charset="0"/>
              </a:rPr>
              <a:t> 244 Turret Punch Press / Amada</a:t>
            </a:r>
          </a:p>
          <a:p>
            <a:pPr lvl="1" algn="just"/>
            <a:r>
              <a:rPr lang="en-US" sz="1500" dirty="0">
                <a:cs typeface="Times New Roman" charset="0"/>
              </a:rPr>
              <a:t> (3) CNC Fiber Laser / </a:t>
            </a:r>
            <a:r>
              <a:rPr lang="en-US" sz="1500" dirty="0" err="1">
                <a:cs typeface="Times New Roman" charset="0"/>
              </a:rPr>
              <a:t>Bistronic</a:t>
            </a:r>
            <a:r>
              <a:rPr lang="en-US" sz="1500" dirty="0">
                <a:cs typeface="Times New Roman" charset="0"/>
              </a:rPr>
              <a:t> and Trumpf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  </a:t>
            </a:r>
            <a:r>
              <a:rPr lang="en-US" sz="1500" dirty="0">
                <a:cs typeface="Times New Roman" charset="0"/>
              </a:rPr>
              <a:t>(6) CNC Laser / </a:t>
            </a:r>
            <a:r>
              <a:rPr lang="en-US" sz="1500" dirty="0" err="1">
                <a:cs typeface="Times New Roman" charset="0"/>
              </a:rPr>
              <a:t>Bistronic</a:t>
            </a:r>
            <a:endParaRPr lang="en-US" sz="1500" dirty="0">
              <a:cs typeface="Times New Roman" charset="0"/>
            </a:endParaRP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 </a:t>
            </a:r>
            <a:r>
              <a:rPr lang="en-US" sz="1500" dirty="0">
                <a:cs typeface="Times New Roman" charset="0"/>
              </a:rPr>
              <a:t>(2) 60 Ton Fully Automated Brake Press / Amada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  </a:t>
            </a:r>
            <a:r>
              <a:rPr lang="en-US" sz="1500" dirty="0">
                <a:cs typeface="Times New Roman" charset="0"/>
              </a:rPr>
              <a:t>(4) 80 Ton Fully Automated Brake Press / Amada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  </a:t>
            </a:r>
            <a:r>
              <a:rPr lang="en-US" sz="1500" dirty="0">
                <a:cs typeface="Times New Roman" charset="0"/>
              </a:rPr>
              <a:t>(4) 100 Ton Fully Automated Brake Press / Amada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 </a:t>
            </a:r>
            <a:r>
              <a:rPr lang="en-US" sz="1500" dirty="0">
                <a:cs typeface="Times New Roman" charset="0"/>
              </a:rPr>
              <a:t>(6) 184 Ton Fully Automated Brake Press / Amada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 </a:t>
            </a:r>
            <a:r>
              <a:rPr lang="en-US" sz="1500" dirty="0">
                <a:cs typeface="Times New Roman" charset="0"/>
              </a:rPr>
              <a:t>70+ MIG Welders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 </a:t>
            </a:r>
            <a:r>
              <a:rPr lang="en-US" sz="1500" dirty="0">
                <a:cs typeface="Times New Roman" charset="0"/>
              </a:rPr>
              <a:t>(4) Spot Welders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  </a:t>
            </a:r>
            <a:r>
              <a:rPr lang="en-US" sz="1500" dirty="0">
                <a:cs typeface="Times New Roman" charset="0"/>
              </a:rPr>
              <a:t>Hanging Spot Gun</a:t>
            </a:r>
          </a:p>
          <a:p>
            <a:pPr algn="just"/>
            <a:r>
              <a:rPr lang="en-US" sz="1500" b="1" dirty="0">
                <a:cs typeface="Times New Roman" charset="0"/>
              </a:rPr>
              <a:t>Fabrication Capabilities</a:t>
            </a:r>
            <a:r>
              <a:rPr lang="en-US" sz="1500" dirty="0">
                <a:cs typeface="Times New Roman" charset="0"/>
              </a:rPr>
              <a:t> </a:t>
            </a:r>
          </a:p>
          <a:p>
            <a:pPr lvl="1" algn="just"/>
            <a:r>
              <a:rPr lang="en-US" sz="1500" dirty="0">
                <a:cs typeface="Times New Roman" charset="0"/>
              </a:rPr>
              <a:t>Using our diverse equipment and staff of 450+ skilled employees we are capable of a wide range of custom fabrications.  </a:t>
            </a:r>
          </a:p>
          <a:p>
            <a:pPr algn="just"/>
            <a:r>
              <a:rPr lang="en-US" sz="1500" b="1" dirty="0">
                <a:cs typeface="Times New Roman" charset="0"/>
              </a:rPr>
              <a:t>Finishing Capabilities</a:t>
            </a:r>
            <a:r>
              <a:rPr lang="en-US" sz="1500" dirty="0">
                <a:cs typeface="Times New Roman" charset="0"/>
              </a:rPr>
              <a:t> 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 </a:t>
            </a:r>
            <a:r>
              <a:rPr lang="en-US" sz="1500" dirty="0">
                <a:cs typeface="Times New Roman" charset="0"/>
              </a:rPr>
              <a:t>Powder coating through a strategic partnering venture.</a:t>
            </a:r>
          </a:p>
          <a:p>
            <a:pPr lvl="1" algn="just"/>
            <a:r>
              <a:rPr lang="en-US" sz="1500" dirty="0">
                <a:cs typeface="Times New Roman" charset="0"/>
              </a:rPr>
              <a:t>Plating through a strategic partnering venture. </a:t>
            </a:r>
          </a:p>
          <a:p>
            <a:pPr algn="just"/>
            <a:r>
              <a:rPr lang="en-US" sz="1500" b="1" dirty="0">
                <a:cs typeface="Times New Roman" charset="0"/>
              </a:rPr>
              <a:t>General Capabilities</a:t>
            </a:r>
          </a:p>
          <a:p>
            <a:pPr lvl="1" algn="just"/>
            <a:r>
              <a:rPr lang="en-US" sz="15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500" dirty="0">
                <a:solidFill>
                  <a:srgbClr val="0000FF"/>
                </a:solidFill>
                <a:cs typeface="Times New Roman" charset="0"/>
              </a:rPr>
              <a:t>Foaming technology – 2 stage foam used in place of insulation – currently used for HVAC industry.</a:t>
            </a:r>
          </a:p>
          <a:p>
            <a:pPr lvl="1" algn="just"/>
            <a:r>
              <a:rPr lang="en-US" sz="1500" dirty="0">
                <a:cs typeface="Times New Roman" charset="0"/>
              </a:rPr>
              <a:t>Qualex is a proven supplier in a JIT environment.  </a:t>
            </a:r>
          </a:p>
          <a:p>
            <a:pPr lvl="1" algn="just"/>
            <a:r>
              <a:rPr lang="en-US" sz="1500" dirty="0">
                <a:cs typeface="Times New Roman" charset="0"/>
              </a:rPr>
              <a:t>QuaLex has a proven scheduling and office management system that insures on time delivery.</a:t>
            </a:r>
          </a:p>
          <a:p>
            <a:pPr lvl="1" algn="just"/>
            <a:r>
              <a:rPr lang="en-US" sz="1500" dirty="0">
                <a:latin typeface="Times New Roman" charset="0"/>
                <a:cs typeface="Times New Roman" charset="0"/>
              </a:rPr>
              <a:t>Q</a:t>
            </a:r>
            <a:r>
              <a:rPr lang="en-US" sz="1500" dirty="0">
                <a:cs typeface="Times New Roman" charset="0"/>
              </a:rPr>
              <a:t>uaLex has a Rapid Response Team in place to handle your rush production requirements.</a:t>
            </a:r>
          </a:p>
          <a:p>
            <a:pPr lvl="1" algn="just"/>
            <a:r>
              <a:rPr lang="en-US" sz="1500" dirty="0">
                <a:cs typeface="Times New Roman" charset="0"/>
              </a:rPr>
              <a:t>Our CAD/CAM system for both the Machining and Sheet Metal areas is capable of handling a variety of drawing formats.  We can accept e-mailed drawing files in most formats.</a:t>
            </a:r>
            <a:endParaRPr lang="en-US" sz="15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F0D7-C6C9-4EF2-984A-A034FF57CF6B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4412A-669E-4592-B66C-7710B5A4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75679"/>
            <a:ext cx="3219450" cy="345796"/>
          </a:xfrm>
        </p:spPr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0"/>
            <a:ext cx="7543800" cy="348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/>
              <a:t>Equipment Listing Machining</a:t>
            </a:r>
            <a:br>
              <a:rPr lang="en-US" sz="27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482323"/>
            <a:ext cx="7900442" cy="59946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700" b="1" dirty="0">
                <a:latin typeface="Arial" charset="0"/>
                <a:cs typeface="Arial" charset="0"/>
              </a:rPr>
              <a:t>Turning Equipment</a:t>
            </a:r>
            <a:endParaRPr lang="en-US" sz="700" dirty="0">
              <a:latin typeface="Arial" charset="0"/>
              <a:cs typeface="Arial" charset="0"/>
            </a:endParaRP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MAZAK QT 35 with 6.5 through hole – 24” Swing capable of turning shafts 11” dia. X 60” long and Conversational Controls.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(2) MAZAK QT 28S – 16” Swing capable of turning shafts 11” dia. X 40” long and Conversational Controls.	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(2) MAZAK M/4 Turning Centers – 20” Swing capable of turning shafts 11” dia. X 60” long and Conversational Controls.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(2) MAZAK QT 20S - 20” Swing capable of turning shafts 11” dia. X 40” long and Conversational Controls.</a:t>
            </a:r>
          </a:p>
          <a:p>
            <a:pPr algn="just"/>
            <a:r>
              <a:rPr lang="en-US" sz="700" b="1" dirty="0">
                <a:latin typeface="Arial" charset="0"/>
                <a:cs typeface="Arial" charset="0"/>
              </a:rPr>
              <a:t>Vertical Machining Centers</a:t>
            </a:r>
            <a:endParaRPr lang="en-US" sz="700" dirty="0">
              <a:latin typeface="Arial" charset="0"/>
              <a:cs typeface="Arial" charset="0"/>
            </a:endParaRP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(3) MAZAK V-15N Vertical Machining Center – 40”x25”x20” Travels equipped with </a:t>
            </a:r>
            <a:r>
              <a:rPr lang="en-US" sz="700" dirty="0" err="1">
                <a:latin typeface="Arial" charset="0"/>
                <a:cs typeface="Arial" charset="0"/>
              </a:rPr>
              <a:t>Ultimax</a:t>
            </a:r>
            <a:r>
              <a:rPr lang="en-US" sz="700" dirty="0">
                <a:latin typeface="Arial" charset="0"/>
                <a:cs typeface="Arial" charset="0"/>
              </a:rPr>
              <a:t> Conversational CNC Controls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HURCO BMC 4020 – 40”x20” Travels equipped with </a:t>
            </a:r>
            <a:r>
              <a:rPr lang="en-US" sz="700" dirty="0" err="1">
                <a:latin typeface="Arial" charset="0"/>
                <a:cs typeface="Arial" charset="0"/>
              </a:rPr>
              <a:t>Ultimax</a:t>
            </a:r>
            <a:r>
              <a:rPr lang="en-US" sz="700" dirty="0">
                <a:latin typeface="Arial" charset="0"/>
                <a:cs typeface="Arial" charset="0"/>
              </a:rPr>
              <a:t> SSM controls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HAAS Vertical Mill</a:t>
            </a:r>
          </a:p>
          <a:p>
            <a:pPr algn="just"/>
            <a:r>
              <a:rPr lang="en-US" sz="700" b="1" dirty="0">
                <a:latin typeface="Arial" charset="0"/>
                <a:cs typeface="Arial" charset="0"/>
              </a:rPr>
              <a:t>Horizontal Machining Centers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CINCINNATI MILACRON 10-HC – </a:t>
            </a:r>
            <a:r>
              <a:rPr lang="en-US" sz="700" dirty="0" err="1">
                <a:latin typeface="Arial" charset="0"/>
                <a:cs typeface="Arial" charset="0"/>
              </a:rPr>
              <a:t>Acramatic</a:t>
            </a:r>
            <a:r>
              <a:rPr lang="en-US" sz="700" dirty="0">
                <a:latin typeface="Arial" charset="0"/>
                <a:cs typeface="Arial" charset="0"/>
              </a:rPr>
              <a:t> CNC controls with </a:t>
            </a:r>
            <a:r>
              <a:rPr lang="en-US" sz="700" dirty="0" err="1">
                <a:latin typeface="Arial" charset="0"/>
                <a:cs typeface="Arial" charset="0"/>
              </a:rPr>
              <a:t>Indexable</a:t>
            </a:r>
            <a:r>
              <a:rPr lang="en-US" sz="700" dirty="0">
                <a:latin typeface="Arial" charset="0"/>
                <a:cs typeface="Arial" charset="0"/>
              </a:rPr>
              <a:t> table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(2) MAZAK H-15 POWER CENTER – </a:t>
            </a:r>
            <a:r>
              <a:rPr lang="en-US" sz="700" dirty="0" err="1">
                <a:latin typeface="Arial" charset="0"/>
                <a:cs typeface="Arial" charset="0"/>
              </a:rPr>
              <a:t>Indexable</a:t>
            </a:r>
            <a:r>
              <a:rPr lang="en-US" sz="700" dirty="0">
                <a:latin typeface="Arial" charset="0"/>
                <a:cs typeface="Arial" charset="0"/>
              </a:rPr>
              <a:t> Pallets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HAAS HORIZONTRAL MILL – </a:t>
            </a:r>
            <a:r>
              <a:rPr lang="en-US" sz="700" dirty="0" err="1">
                <a:latin typeface="Arial" charset="0"/>
                <a:cs typeface="Arial" charset="0"/>
              </a:rPr>
              <a:t>Indexable</a:t>
            </a:r>
            <a:r>
              <a:rPr lang="en-US" sz="700" dirty="0">
                <a:latin typeface="Arial" charset="0"/>
                <a:cs typeface="Arial" charset="0"/>
              </a:rPr>
              <a:t> Pallets</a:t>
            </a:r>
          </a:p>
          <a:p>
            <a:pPr algn="just"/>
            <a:r>
              <a:rPr lang="en-US" sz="700" b="1" dirty="0">
                <a:latin typeface="Arial" charset="0"/>
                <a:cs typeface="Arial" charset="0"/>
              </a:rPr>
              <a:t>Horizontal Boring Mills: (Some of the largest boring mills in the area)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CINCINNATI GILBERT CNC BORING MILL – 6’x8’ Travels with </a:t>
            </a:r>
            <a:r>
              <a:rPr lang="en-US" sz="700" dirty="0" err="1">
                <a:latin typeface="Arial" charset="0"/>
                <a:cs typeface="Arial" charset="0"/>
              </a:rPr>
              <a:t>Indexable</a:t>
            </a:r>
            <a:r>
              <a:rPr lang="en-US" sz="700" dirty="0">
                <a:latin typeface="Arial" charset="0"/>
                <a:cs typeface="Arial" charset="0"/>
              </a:rPr>
              <a:t> Table.  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OLYMPIA ENGINEERING HT100x60 </a:t>
            </a:r>
            <a:r>
              <a:rPr lang="en-US" sz="700" b="1" dirty="0">
                <a:latin typeface="Arial" charset="0"/>
                <a:cs typeface="Arial" charset="0"/>
              </a:rPr>
              <a:t>– </a:t>
            </a:r>
            <a:r>
              <a:rPr lang="en-US" sz="700" dirty="0">
                <a:latin typeface="Arial" charset="0"/>
                <a:cs typeface="Arial" charset="0"/>
              </a:rPr>
              <a:t>100”X x 63”Y Travel with </a:t>
            </a:r>
            <a:r>
              <a:rPr lang="en-US" sz="700" dirty="0" err="1">
                <a:latin typeface="Arial" charset="0"/>
                <a:cs typeface="Arial" charset="0"/>
              </a:rPr>
              <a:t>Indexable</a:t>
            </a:r>
            <a:r>
              <a:rPr lang="en-US" sz="700" dirty="0">
                <a:latin typeface="Arial" charset="0"/>
                <a:cs typeface="Arial" charset="0"/>
              </a:rPr>
              <a:t> Table.  22,000# load capacity.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GIDDINGS &amp; LEWIS G60T </a:t>
            </a:r>
            <a:r>
              <a:rPr lang="en-US" sz="700" b="1" dirty="0">
                <a:latin typeface="Arial" charset="0"/>
                <a:cs typeface="Arial" charset="0"/>
              </a:rPr>
              <a:t>–</a:t>
            </a:r>
            <a:r>
              <a:rPr lang="en-US" sz="700" dirty="0">
                <a:latin typeface="Arial" charset="0"/>
                <a:cs typeface="Arial" charset="0"/>
              </a:rPr>
              <a:t> 96”X x 120”Y Travel with </a:t>
            </a:r>
            <a:r>
              <a:rPr lang="en-US" sz="700" dirty="0" err="1">
                <a:latin typeface="Arial" charset="0"/>
                <a:cs typeface="Arial" charset="0"/>
              </a:rPr>
              <a:t>Indexable</a:t>
            </a:r>
            <a:r>
              <a:rPr lang="en-US" sz="700" dirty="0">
                <a:latin typeface="Arial" charset="0"/>
                <a:cs typeface="Arial" charset="0"/>
              </a:rPr>
              <a:t> Table. 35,000# load capacity</a:t>
            </a:r>
            <a:endParaRPr lang="en-US" sz="700" b="1" dirty="0">
              <a:latin typeface="Arial" charset="0"/>
              <a:cs typeface="Arial" charset="0"/>
            </a:endParaRPr>
          </a:p>
          <a:p>
            <a:pPr algn="just"/>
            <a:r>
              <a:rPr lang="en-US" sz="700" b="1" dirty="0">
                <a:latin typeface="Arial" charset="0"/>
                <a:cs typeface="Arial" charset="0"/>
              </a:rPr>
              <a:t>Cutting Equipment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2017 Trumpf 6000 Watt Fiber Laser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(2) AMADA COMA TURRETS – 55 ton.  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(2) SECTOR 260HD PLASMA CUTTERS – Max plate size 72” x 144”. Max thickness 1.5” (plasma cut) and 6” (Oxy-fuel cut).</a:t>
            </a:r>
          </a:p>
          <a:p>
            <a:pPr algn="just"/>
            <a:r>
              <a:rPr lang="en-US" sz="700" b="1" dirty="0">
                <a:latin typeface="Arial" charset="0"/>
                <a:cs typeface="Arial" charset="0"/>
              </a:rPr>
              <a:t>Forming Equipment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(2) CINCINNATI BRAKE PRESS – 10ft bed length.  350 ton capacity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(2) AMADA RG100 – 10ft bed length.  100 ton capacity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(1) AMADA RG80 – 6ft bed length.  80 ton capacity</a:t>
            </a:r>
            <a:endParaRPr lang="en-US" sz="700" b="1" dirty="0">
              <a:latin typeface="Arial" charset="0"/>
              <a:cs typeface="Arial" charset="0"/>
            </a:endParaRPr>
          </a:p>
          <a:p>
            <a:pPr algn="just"/>
            <a:r>
              <a:rPr lang="en-US" sz="700" b="1" dirty="0">
                <a:latin typeface="Arial" charset="0"/>
                <a:cs typeface="Arial" charset="0"/>
              </a:rPr>
              <a:t>General Equipment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WARNER/SWASEY Turret Lathe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PEERLESS HB 10/12 Cut Off Saw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ACER 4VK Knee Mill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KALAMAZOO Cut Off Saw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(5) BRIDGEPORT Knee Mills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BOYAR/SHULTZ 6-12 Surface Grinder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BRIDGEPORT with EZ-TRACK Controls</a:t>
            </a:r>
          </a:p>
          <a:p>
            <a:pPr lvl="1" algn="just"/>
            <a:r>
              <a:rPr lang="en-US" sz="700" dirty="0">
                <a:latin typeface="Arial" charset="0"/>
                <a:cs typeface="Arial" charset="0"/>
              </a:rPr>
              <a:t>COSEN Dual Column Production Saw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7719-5220-472F-AC8D-6E61F66D6DEF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17403-6B85-49C6-94DF-0BD0FC78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75679"/>
            <a:ext cx="3219450" cy="345796"/>
          </a:xfrm>
        </p:spPr>
        <p:txBody>
          <a:bodyPr/>
          <a:lstStyle/>
          <a:p>
            <a:r>
              <a:rPr lang="en-US" dirty="0"/>
              <a:t>QuaLex Manufacturing 261 </a:t>
            </a:r>
            <a:r>
              <a:rPr lang="en-US" dirty="0" err="1"/>
              <a:t>Triport</a:t>
            </a:r>
            <a:r>
              <a:rPr lang="en-US" dirty="0"/>
              <a:t> Road Georgetown Ky 1-502-863-6348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3859"/>
            <a:ext cx="6477000" cy="628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QuaLex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5867400" cy="838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2000" dirty="0"/>
              <a:t>                  </a:t>
            </a:r>
            <a:r>
              <a:rPr lang="en-US" sz="8000" dirty="0"/>
              <a:t>Kit complete parts for Cranes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                     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>
              <a:buNone/>
            </a:pP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A51B-47DF-427A-9EA7-243552446747}" type="datetime1">
              <a:rPr lang="en-US" smtClean="0"/>
              <a:t>2/7/2018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-2857500" y="3581400"/>
            <a:ext cx="1600200" cy="1905000"/>
          </a:xfrm>
          <a:prstGeom prst="rect">
            <a:avLst/>
          </a:prstGeom>
          <a:noFill/>
        </p:spPr>
      </p:pic>
      <p:pic>
        <p:nvPicPr>
          <p:cNvPr id="7" name="Picture 1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5027054" y="2218841"/>
            <a:ext cx="3659746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905628" y="1390141"/>
            <a:ext cx="4047372" cy="430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C99DD-A374-46DA-BC1C-FB9E47C5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75679"/>
            <a:ext cx="3219450" cy="345796"/>
          </a:xfrm>
        </p:spPr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8839-374D-4217-9223-3008E094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2385"/>
            <a:ext cx="6743700" cy="827826"/>
          </a:xfrm>
        </p:spPr>
        <p:txBody>
          <a:bodyPr>
            <a:normAutofit/>
          </a:bodyPr>
          <a:lstStyle/>
          <a:p>
            <a:r>
              <a:rPr lang="en-US" sz="3600" dirty="0"/>
              <a:t>QuaLex Product Continued</a:t>
            </a:r>
          </a:p>
        </p:txBody>
      </p:sp>
      <p:pic>
        <p:nvPicPr>
          <p:cNvPr id="5" name="Picture 2" descr="C:\Users\Dave\AppData\Local\Microsoft\Windows\Temporary Internet Files\Content.Outlook\ZT3I5LC0\IMG_1399 (2).JPG">
            <a:extLst>
              <a:ext uri="{FF2B5EF4-FFF2-40B4-BE49-F238E27FC236}">
                <a16:creationId xmlns:a16="http://schemas.microsoft.com/office/drawing/2014/main" id="{B3DAD4DA-0D3C-4E8C-8E4B-AC3E429564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431" y="1600201"/>
            <a:ext cx="3622811" cy="47244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FC030-0D92-4971-A658-AE5C4E62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A1E-D5DE-4998-9665-09D9FA228723}" type="datetime1">
              <a:rPr lang="en-US" smtClean="0"/>
              <a:t>2/7/2018</a:t>
            </a:fld>
            <a:endParaRPr lang="en-US" dirty="0"/>
          </a:p>
        </p:txBody>
      </p:sp>
      <p:pic>
        <p:nvPicPr>
          <p:cNvPr id="6" name="Picture 3" descr="C:\Users\Dave\AppData\Local\Microsoft\Windows\Temporary Internet Files\Content.Outlook\ZT3I5LC0\IMG_1396 (2).JPG">
            <a:extLst>
              <a:ext uri="{FF2B5EF4-FFF2-40B4-BE49-F238E27FC236}">
                <a16:creationId xmlns:a16="http://schemas.microsoft.com/office/drawing/2014/main" id="{003E18DE-2E4C-4180-A1F6-3E2559B5A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59758"/>
            <a:ext cx="3622811" cy="3956595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2462ED-4D1D-4C1F-B868-A1F8CEB9A71A}"/>
              </a:ext>
            </a:extLst>
          </p:cNvPr>
          <p:cNvSpPr/>
          <p:nvPr/>
        </p:nvSpPr>
        <p:spPr>
          <a:xfrm>
            <a:off x="2667000" y="10668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Line Side Daily Deliveries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73737-B9A7-4A75-8FB6-6C309082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75679"/>
            <a:ext cx="3219450" cy="345796"/>
          </a:xfrm>
        </p:spPr>
        <p:txBody>
          <a:bodyPr/>
          <a:lstStyle/>
          <a:p>
            <a:r>
              <a:rPr lang="en-US" dirty="0"/>
              <a:t>QuaLex Manufacturing 261 </a:t>
            </a:r>
            <a:r>
              <a:rPr lang="en-US" dirty="0" err="1"/>
              <a:t>Triport</a:t>
            </a:r>
            <a:r>
              <a:rPr lang="en-US" dirty="0"/>
              <a:t> Road Georgetown Ky 1-502-863-6348</a:t>
            </a:r>
          </a:p>
        </p:txBody>
      </p:sp>
    </p:spTree>
    <p:extLst>
      <p:ext uri="{BB962C8B-B14F-4D97-AF65-F5344CB8AC3E}">
        <p14:creationId xmlns:p14="http://schemas.microsoft.com/office/powerpoint/2010/main" val="249936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8839-374D-4217-9223-3008E094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245769"/>
            <a:ext cx="7543800" cy="28956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QuaLex Product Continued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FC030-0D92-4971-A658-AE5C4E62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7C5-477F-4AAB-8055-3188365CBD22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462ED-4D1D-4C1F-B868-A1F8CEB9A71A}"/>
              </a:ext>
            </a:extLst>
          </p:cNvPr>
          <p:cNvSpPr/>
          <p:nvPr/>
        </p:nvSpPr>
        <p:spPr>
          <a:xfrm>
            <a:off x="761999" y="838200"/>
            <a:ext cx="7643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Construction Cabs                                      Fire Truck Cabs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59E38E6-D648-4109-99D9-EC253D14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761999" y="1447800"/>
            <a:ext cx="3520658" cy="44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928C31-07D8-4A72-8CAC-381FC4BA1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3650" y="1593779"/>
            <a:ext cx="5155299" cy="4343400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2D6B75D-C103-4180-B9DA-F0C7A38C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75679"/>
            <a:ext cx="3219450" cy="345796"/>
          </a:xfrm>
        </p:spPr>
        <p:txBody>
          <a:bodyPr/>
          <a:lstStyle/>
          <a:p>
            <a:r>
              <a:rPr lang="en-US"/>
              <a:t>QuaLex Manufacturing 261 Triport Road Georgetown Ky 1-502-863-6348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1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746760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QuaLex Product Continued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pPr algn="ctr"/>
            <a:r>
              <a:rPr lang="en-US" sz="2000" dirty="0"/>
              <a:t>Man Cab Fabrications and Assembly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1749-99CB-4ED5-9ACB-482C5BCC74E1}" type="datetime1">
              <a:rPr lang="en-US" smtClean="0"/>
              <a:t>2/7/2018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E0898-3B3B-4136-BF59-4883FE822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762" y="2216131"/>
            <a:ext cx="4815285" cy="3497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DB015-1E7B-42F4-9BAD-57DBDDAA8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3827" y="2039749"/>
            <a:ext cx="4802033" cy="39360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4C5FD-32A0-4B69-B144-36CC4B4C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75679"/>
            <a:ext cx="3219450" cy="345796"/>
          </a:xfrm>
        </p:spPr>
        <p:txBody>
          <a:bodyPr/>
          <a:lstStyle/>
          <a:p>
            <a:r>
              <a:rPr lang="en-US" dirty="0"/>
              <a:t>QuaLex Manufacturing 261 </a:t>
            </a:r>
            <a:r>
              <a:rPr lang="en-US" dirty="0" err="1"/>
              <a:t>Triport</a:t>
            </a:r>
            <a:r>
              <a:rPr lang="en-US" dirty="0"/>
              <a:t> Road Georgetown Ky 1-502-863-6348</a:t>
            </a:r>
          </a:p>
        </p:txBody>
      </p:sp>
    </p:spTree>
    <p:extLst>
      <p:ext uri="{BB962C8B-B14F-4D97-AF65-F5344CB8AC3E}">
        <p14:creationId xmlns:p14="http://schemas.microsoft.com/office/powerpoint/2010/main" val="386714009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347</TotalTime>
  <Words>373</Words>
  <Application>Microsoft Office PowerPoint</Application>
  <PresentationFormat>On-screen Show (4:3)</PresentationFormat>
  <Paragraphs>157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Symbol</vt:lpstr>
      <vt:lpstr>Times New Roman</vt:lpstr>
      <vt:lpstr>Badge</vt:lpstr>
      <vt:lpstr>QuaLex Manufacturing </vt:lpstr>
      <vt:lpstr>QuaLex… </vt:lpstr>
      <vt:lpstr>QuaLex 2015/2016/2017 Capital Investments</vt:lpstr>
      <vt:lpstr>Equipment Listing Sheet metal   </vt:lpstr>
      <vt:lpstr>Equipment Listing Machining  </vt:lpstr>
      <vt:lpstr>QuaLex Products</vt:lpstr>
      <vt:lpstr>QuaLex Product Continued</vt:lpstr>
      <vt:lpstr>QuaLex Product Continued</vt:lpstr>
      <vt:lpstr>QuaLex Product Continued</vt:lpstr>
      <vt:lpstr>QuaLex Product Continued</vt:lpstr>
      <vt:lpstr>QuaLex Product Continued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QuaLex Manufacturing</dc:title>
  <dc:creator>Dave</dc:creator>
  <cp:lastModifiedBy>Dave</cp:lastModifiedBy>
  <cp:revision>37</cp:revision>
  <dcterms:created xsi:type="dcterms:W3CDTF">2016-01-04T16:57:22Z</dcterms:created>
  <dcterms:modified xsi:type="dcterms:W3CDTF">2018-02-07T18:30:40Z</dcterms:modified>
</cp:coreProperties>
</file>